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078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18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031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054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852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446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550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3397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507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005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85870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078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88159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153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78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802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4C3B-D9E9-4393-8286-25DF2A6892C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814A28D-8E8C-4C5F-A6A3-7CE22BB8A6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814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flebos.ru/lekarstva/venotoniki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72716"/>
            <a:ext cx="9144000" cy="102669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Венотоник </a:t>
            </a:r>
            <a:r>
              <a:rPr lang="ru-RU" dirty="0" err="1" smtClean="0">
                <a:solidFill>
                  <a:srgbClr val="00B050"/>
                </a:solidFill>
              </a:rPr>
              <a:t>Горхон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07958"/>
            <a:ext cx="9144000" cy="3749842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dirty="0">
                <a:solidFill>
                  <a:srgbClr val="002060"/>
                </a:solidFill>
              </a:rPr>
              <a:t>Довольно часто врачи рекомендуют людям с диагнозом «варикозное расширение вен» </a:t>
            </a:r>
            <a:r>
              <a:rPr lang="ru-RU" dirty="0" err="1">
                <a:solidFill>
                  <a:srgbClr val="002060"/>
                </a:solidFill>
              </a:rPr>
              <a:t>ангиопротекторы</a:t>
            </a:r>
            <a:r>
              <a:rPr lang="ru-RU" dirty="0">
                <a:solidFill>
                  <a:srgbClr val="002060"/>
                </a:solidFill>
              </a:rPr>
              <a:t> растительного происхождения. Наибольший интерес среди них представляет </a:t>
            </a:r>
            <a:r>
              <a:rPr lang="ru-RU" dirty="0" err="1">
                <a:solidFill>
                  <a:srgbClr val="002060"/>
                </a:solidFill>
              </a:rPr>
              <a:t>микронизированный</a:t>
            </a:r>
            <a:r>
              <a:rPr lang="ru-RU" dirty="0">
                <a:solidFill>
                  <a:srgbClr val="002060"/>
                </a:solidFill>
              </a:rPr>
              <a:t> </a:t>
            </a:r>
            <a:r>
              <a:rPr lang="ru-RU" dirty="0" err="1">
                <a:solidFill>
                  <a:srgbClr val="002060"/>
                </a:solidFill>
              </a:rPr>
              <a:t>диосмин</a:t>
            </a:r>
            <a:r>
              <a:rPr lang="ru-RU" dirty="0">
                <a:solidFill>
                  <a:srgbClr val="002060"/>
                </a:solidFill>
              </a:rPr>
              <a:t>, который получают из другого вещества – </a:t>
            </a:r>
            <a:r>
              <a:rPr lang="ru-RU" dirty="0" err="1">
                <a:solidFill>
                  <a:srgbClr val="002060"/>
                </a:solidFill>
              </a:rPr>
              <a:t>гесперидина</a:t>
            </a:r>
            <a:r>
              <a:rPr lang="ru-RU" dirty="0">
                <a:solidFill>
                  <a:srgbClr val="002060"/>
                </a:solidFill>
              </a:rPr>
              <a:t> в результате энергоемкого и сложного технологического процесса.</a:t>
            </a:r>
          </a:p>
          <a:p>
            <a:pPr fontAlgn="base"/>
            <a:r>
              <a:rPr lang="ru-RU" b="1" dirty="0" err="1">
                <a:solidFill>
                  <a:srgbClr val="002060"/>
                </a:solidFill>
              </a:rPr>
              <a:t>Диосмин</a:t>
            </a:r>
            <a:r>
              <a:rPr lang="ru-RU" b="1" dirty="0">
                <a:solidFill>
                  <a:srgbClr val="002060"/>
                </a:solidFill>
              </a:rPr>
              <a:t> </a:t>
            </a:r>
            <a:r>
              <a:rPr lang="ru-RU" dirty="0">
                <a:solidFill>
                  <a:srgbClr val="002060"/>
                </a:solidFill>
              </a:rPr>
              <a:t>– это не только название действующего вещества, входящего в состав ряда венотоников, это одновременно и название одного из </a:t>
            </a:r>
            <a:r>
              <a:rPr lang="ru-RU" u="sng" dirty="0">
                <a:solidFill>
                  <a:srgbClr val="002060"/>
                </a:solidFill>
                <a:hlinkClick r:id="rId2" tooltip="Венотоники: оздоровление и профилактика для сосудов"/>
              </a:rPr>
              <a:t>венотоников</a:t>
            </a:r>
            <a:r>
              <a:rPr lang="ru-RU" dirty="0">
                <a:solidFill>
                  <a:srgbClr val="002060"/>
                </a:solidFill>
              </a:rPr>
              <a:t>. Именно поэтому сначала предлагается рассмотреть свойства </a:t>
            </a:r>
            <a:r>
              <a:rPr lang="ru-RU" dirty="0" err="1">
                <a:solidFill>
                  <a:srgbClr val="002060"/>
                </a:solidFill>
              </a:rPr>
              <a:t>диосмина</a:t>
            </a:r>
            <a:r>
              <a:rPr lang="ru-RU" dirty="0">
                <a:solidFill>
                  <a:srgbClr val="002060"/>
                </a:solidFill>
              </a:rPr>
              <a:t> как вещества в составе венотоников, затем изучить свойства </a:t>
            </a:r>
            <a:r>
              <a:rPr lang="ru-RU" dirty="0" err="1">
                <a:solidFill>
                  <a:srgbClr val="002060"/>
                </a:solidFill>
              </a:rPr>
              <a:t>диосмина</a:t>
            </a:r>
            <a:r>
              <a:rPr lang="ru-RU" dirty="0">
                <a:solidFill>
                  <a:srgbClr val="002060"/>
                </a:solidFill>
              </a:rPr>
              <a:t> как отдельного лекарственного препарата и, наконец, определить круг </a:t>
            </a:r>
            <a:r>
              <a:rPr lang="ru-RU" dirty="0" err="1">
                <a:solidFill>
                  <a:srgbClr val="002060"/>
                </a:solidFill>
              </a:rPr>
              <a:t>ангиопротекторов</a:t>
            </a:r>
            <a:r>
              <a:rPr lang="ru-RU" dirty="0">
                <a:solidFill>
                  <a:srgbClr val="002060"/>
                </a:solidFill>
              </a:rPr>
              <a:t>, в состав которых входит </a:t>
            </a:r>
            <a:r>
              <a:rPr lang="ru-RU" dirty="0" err="1">
                <a:solidFill>
                  <a:srgbClr val="002060"/>
                </a:solidFill>
              </a:rPr>
              <a:t>диосмин</a:t>
            </a:r>
            <a:r>
              <a:rPr lang="ru-RU" dirty="0">
                <a:solidFill>
                  <a:srgbClr val="002060"/>
                </a:solidFill>
              </a:rPr>
              <a:t> или </a:t>
            </a:r>
            <a:r>
              <a:rPr lang="ru-RU" dirty="0" err="1">
                <a:solidFill>
                  <a:srgbClr val="002060"/>
                </a:solidFill>
              </a:rPr>
              <a:t>диосмин</a:t>
            </a:r>
            <a:r>
              <a:rPr lang="ru-RU" dirty="0">
                <a:solidFill>
                  <a:srgbClr val="002060"/>
                </a:solidFill>
              </a:rPr>
              <a:t> с </a:t>
            </a:r>
            <a:r>
              <a:rPr lang="ru-RU" dirty="0" err="1">
                <a:solidFill>
                  <a:srgbClr val="002060"/>
                </a:solidFill>
              </a:rPr>
              <a:t>гесперидином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2114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1368" y="529390"/>
            <a:ext cx="8622632" cy="494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Свойства вещества </a:t>
            </a:r>
            <a:r>
              <a:rPr lang="ru-RU" sz="2000" b="1" dirty="0" err="1">
                <a:solidFill>
                  <a:schemeClr val="accent1">
                    <a:lumMod val="50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диосмин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endParaRPr lang="ru-RU" b="1" dirty="0" smtClean="0">
              <a:solidFill>
                <a:srgbClr val="00206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Экспериментальные </a:t>
            </a:r>
            <a:r>
              <a:rPr lang="ru-RU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исследования показали, что </a:t>
            </a:r>
            <a:r>
              <a:rPr lang="ru-RU" b="1" dirty="0" err="1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диосмин</a:t>
            </a:r>
            <a:r>
              <a:rPr lang="ru-RU" b="1" dirty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2 раза ускоряет отток лимфы, повышает тонус венозной стенки, подавляет активность лейкоцитов и предотвращает воспалительные процессы</a:t>
            </a:r>
            <a:r>
              <a:rPr lang="ru-RU" b="1" dirty="0" smtClean="0">
                <a:solidFill>
                  <a:srgbClr val="00206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ru-RU" dirty="0">
                <a:solidFill>
                  <a:srgbClr val="002060"/>
                </a:solidFill>
              </a:rPr>
              <a:t>Препарат </a:t>
            </a:r>
            <a:r>
              <a:rPr lang="ru-RU" dirty="0" err="1">
                <a:solidFill>
                  <a:srgbClr val="002060"/>
                </a:solidFill>
              </a:rPr>
              <a:t>Диосмин</a:t>
            </a:r>
            <a:r>
              <a:rPr lang="ru-RU" dirty="0">
                <a:solidFill>
                  <a:srgbClr val="002060"/>
                </a:solidFill>
              </a:rPr>
              <a:t> назначается к применению в следующих случаях:</a:t>
            </a:r>
          </a:p>
          <a:p>
            <a:pPr lvl="0" fontAlgn="base"/>
            <a:r>
              <a:rPr lang="ru-RU" dirty="0">
                <a:solidFill>
                  <a:srgbClr val="002060"/>
                </a:solidFill>
              </a:rPr>
              <a:t>для лечения хронической венозной лимфатической недостаточности;</a:t>
            </a:r>
          </a:p>
          <a:p>
            <a:pPr lvl="0" fontAlgn="base"/>
            <a:r>
              <a:rPr lang="ru-RU" dirty="0">
                <a:solidFill>
                  <a:srgbClr val="002060"/>
                </a:solidFill>
              </a:rPr>
              <a:t>для снятия жжений и ощущений тяжести в ногах, как симптомов, сопровождающих варикозное расширение вен;</a:t>
            </a:r>
          </a:p>
          <a:p>
            <a:pPr lvl="0" fontAlgn="base"/>
            <a:r>
              <a:rPr lang="ru-RU" dirty="0">
                <a:solidFill>
                  <a:srgbClr val="002060"/>
                </a:solidFill>
              </a:rPr>
              <a:t>для лечения варикозного расширения вен;</a:t>
            </a:r>
          </a:p>
          <a:p>
            <a:pPr lvl="0" fontAlgn="base"/>
            <a:r>
              <a:rPr lang="ru-RU" dirty="0">
                <a:solidFill>
                  <a:srgbClr val="002060"/>
                </a:solidFill>
              </a:rPr>
              <a:t>в целях лечения геморроя;</a:t>
            </a:r>
          </a:p>
          <a:p>
            <a:pPr lvl="0" fontAlgn="base"/>
            <a:r>
              <a:rPr lang="ru-RU" dirty="0">
                <a:solidFill>
                  <a:srgbClr val="002060"/>
                </a:solidFill>
              </a:rPr>
              <a:t>в качестве средства лечения нарушений микроциркуляции, а также повышенной ломкости капилляров и сосудов;</a:t>
            </a:r>
          </a:p>
          <a:p>
            <a:pPr lvl="0" fontAlgn="base"/>
            <a:r>
              <a:rPr lang="ru-RU" dirty="0">
                <a:solidFill>
                  <a:srgbClr val="002060"/>
                </a:solidFill>
              </a:rPr>
              <a:t>наконец, </a:t>
            </a:r>
            <a:r>
              <a:rPr lang="ru-RU" dirty="0" err="1">
                <a:solidFill>
                  <a:srgbClr val="002060"/>
                </a:solidFill>
              </a:rPr>
              <a:t>диосмин</a:t>
            </a:r>
            <a:r>
              <a:rPr lang="ru-RU" dirty="0">
                <a:solidFill>
                  <a:srgbClr val="002060"/>
                </a:solidFill>
              </a:rPr>
              <a:t> используют как вспомогательное средство для лечения геморроидальных кризов.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632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52401"/>
            <a:ext cx="9144000" cy="52136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Состав </a:t>
            </a:r>
            <a:r>
              <a:rPr lang="ru-RU" sz="3200" b="1" dirty="0" err="1" smtClean="0">
                <a:solidFill>
                  <a:srgbClr val="002060"/>
                </a:solidFill>
              </a:rPr>
              <a:t>горхона</a:t>
            </a:r>
            <a:r>
              <a:rPr lang="ru-RU" sz="3200" b="1" dirty="0" smtClean="0">
                <a:solidFill>
                  <a:srgbClr val="002060"/>
                </a:solidFill>
              </a:rPr>
              <a:t>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026695"/>
            <a:ext cx="9144000" cy="5077326"/>
          </a:xfrm>
        </p:spPr>
        <p:txBody>
          <a:bodyPr>
            <a:normAutofit fontScale="25000" lnSpcReduction="20000"/>
          </a:bodyPr>
          <a:lstStyle/>
          <a:p>
            <a:r>
              <a:rPr lang="ru-RU" sz="5600" b="1" dirty="0" err="1">
                <a:solidFill>
                  <a:srgbClr val="002060"/>
                </a:solidFill>
              </a:rPr>
              <a:t>Зимолюбка</a:t>
            </a:r>
            <a:r>
              <a:rPr lang="ru-RU" sz="5600" b="1" dirty="0">
                <a:solidFill>
                  <a:srgbClr val="002060"/>
                </a:solidFill>
              </a:rPr>
              <a:t> </a:t>
            </a:r>
            <a:endParaRPr lang="ru-RU" sz="5600" dirty="0">
              <a:solidFill>
                <a:srgbClr val="002060"/>
              </a:solidFill>
            </a:endParaRPr>
          </a:p>
          <a:p>
            <a:pPr lvl="0"/>
            <a:r>
              <a:rPr lang="ru-RU" sz="4800" dirty="0">
                <a:solidFill>
                  <a:srgbClr val="002060"/>
                </a:solidFill>
              </a:rPr>
              <a:t>оказывает антисептическое, противовоспалительное, спазмолитическое, мочегонное, желчегонное, болеутоляющее, вяжущее и ранозаживляющее действие, а также понижает содержание сахара в крови и </a:t>
            </a:r>
            <a:r>
              <a:rPr lang="ru-RU" sz="4800" dirty="0" err="1">
                <a:solidFill>
                  <a:srgbClr val="002060"/>
                </a:solidFill>
              </a:rPr>
              <a:t>регулирующе</a:t>
            </a:r>
            <a:r>
              <a:rPr lang="ru-RU" sz="4800" dirty="0">
                <a:solidFill>
                  <a:srgbClr val="002060"/>
                </a:solidFill>
              </a:rPr>
              <a:t> влияет на менструальный цикл.</a:t>
            </a:r>
          </a:p>
          <a:p>
            <a:pPr lvl="0"/>
            <a:r>
              <a:rPr lang="ru-RU" sz="4800" dirty="0">
                <a:solidFill>
                  <a:srgbClr val="002060"/>
                </a:solidFill>
              </a:rPr>
              <a:t>Применяют внутрь при </a:t>
            </a:r>
            <a:r>
              <a:rPr lang="ru-RU" sz="4800" dirty="0" err="1">
                <a:solidFill>
                  <a:srgbClr val="002060"/>
                </a:solidFill>
              </a:rPr>
              <a:t>хроничесом</a:t>
            </a:r>
            <a:r>
              <a:rPr lang="ru-RU" sz="4800" dirty="0">
                <a:solidFill>
                  <a:srgbClr val="002060"/>
                </a:solidFill>
              </a:rPr>
              <a:t> пиелонефрите, цистите, мочекаменной болезни, отёках почечного и сердечного происхождения, подагре, лёгкой форме сахарного диабета, хроническом гепатите, холецистите, </a:t>
            </a:r>
            <a:r>
              <a:rPr lang="ru-RU" sz="4800" dirty="0" err="1">
                <a:solidFill>
                  <a:srgbClr val="002060"/>
                </a:solidFill>
              </a:rPr>
              <a:t>желчекаменной</a:t>
            </a:r>
            <a:r>
              <a:rPr lang="ru-RU" sz="4800" dirty="0">
                <a:solidFill>
                  <a:srgbClr val="002060"/>
                </a:solidFill>
              </a:rPr>
              <a:t> болезни, хроническом гастрите, энтерите, колите, функциональной диарее, </a:t>
            </a:r>
            <a:r>
              <a:rPr lang="ru-RU" sz="4800" dirty="0" err="1">
                <a:solidFill>
                  <a:srgbClr val="002060"/>
                </a:solidFill>
              </a:rPr>
              <a:t>альгодисменорее</a:t>
            </a:r>
            <a:r>
              <a:rPr lang="ru-RU" sz="4800" dirty="0">
                <a:solidFill>
                  <a:srgbClr val="002060"/>
                </a:solidFill>
              </a:rPr>
              <a:t>.</a:t>
            </a:r>
          </a:p>
          <a:p>
            <a:pPr lvl="0"/>
            <a:r>
              <a:rPr lang="ru-RU" sz="4800" dirty="0">
                <a:solidFill>
                  <a:srgbClr val="002060"/>
                </a:solidFill>
              </a:rPr>
              <a:t>Наружно используют при стоматитах, гингивитах, катаральной ангине, экземе, лишаях, ранах, язвах.</a:t>
            </a:r>
          </a:p>
          <a:p>
            <a:r>
              <a:rPr lang="ru-RU" sz="6400" b="1" dirty="0" smtClean="0">
                <a:solidFill>
                  <a:srgbClr val="002060"/>
                </a:solidFill>
              </a:rPr>
              <a:t>Рутин</a:t>
            </a:r>
            <a:r>
              <a:rPr lang="ru-RU" sz="6400" b="1" dirty="0">
                <a:solidFill>
                  <a:srgbClr val="002060"/>
                </a:solidFill>
              </a:rPr>
              <a:t> </a:t>
            </a:r>
            <a:endParaRPr lang="ru-RU" sz="6400" dirty="0">
              <a:solidFill>
                <a:srgbClr val="002060"/>
              </a:solidFill>
            </a:endParaRPr>
          </a:p>
          <a:p>
            <a:pPr fontAlgn="base"/>
            <a:r>
              <a:rPr lang="ru-RU" sz="4800" dirty="0">
                <a:solidFill>
                  <a:srgbClr val="002060"/>
                </a:solidFill>
              </a:rPr>
              <a:t>Рутин – один из самых популярных витаминов у врачей. Неважно, к какому специалисту вы пришли: проверяете сердце у кардиолога, сидите в кресле у физиотерапевта, жалуетесь на сосуды у </a:t>
            </a:r>
            <a:r>
              <a:rPr lang="ru-RU" sz="4800" dirty="0" err="1">
                <a:solidFill>
                  <a:srgbClr val="002060"/>
                </a:solidFill>
              </a:rPr>
              <a:t>флеболога</a:t>
            </a:r>
            <a:r>
              <a:rPr lang="ru-RU" sz="4800" dirty="0">
                <a:solidFill>
                  <a:srgbClr val="002060"/>
                </a:solidFill>
              </a:rPr>
              <a:t> или выписываете очки у офтальмолога. Все эти врачи обязательно посоветуют вам известное, дешевое и неизменно эффективное средство – биодобавку с витамином Р. А если настроение у них будет хорошее, то подробно расскажут про рутин: в каких продуктах содержится, когда пить, как часто пить и какие противопоказания (их, к слову, практически нет). А вот показаний этих у </a:t>
            </a:r>
            <a:r>
              <a:rPr lang="ru-RU" sz="4800" dirty="0" err="1">
                <a:solidFill>
                  <a:srgbClr val="002060"/>
                </a:solidFill>
              </a:rPr>
              <a:t>рутиновых</a:t>
            </a:r>
            <a:r>
              <a:rPr lang="ru-RU" sz="4800" dirty="0">
                <a:solidFill>
                  <a:srgbClr val="002060"/>
                </a:solidFill>
              </a:rPr>
              <a:t> таблеток – хоть отбавляй.</a:t>
            </a:r>
          </a:p>
          <a:p>
            <a:r>
              <a:rPr lang="ru-RU" sz="4800" dirty="0">
                <a:solidFill>
                  <a:srgbClr val="002060"/>
                </a:solidFill>
              </a:rPr>
              <a:t>Витамин Р укрепляет капиллярные стенки, делает их менее ломкими и снижает проницаемость, предотвращает наружные кровотечения и геморрагический диатез.</a:t>
            </a:r>
          </a:p>
          <a:p>
            <a:r>
              <a:rPr lang="ru-RU" sz="4800" dirty="0">
                <a:solidFill>
                  <a:srgbClr val="002060"/>
                </a:solidFill>
              </a:rPr>
              <a:t>Улучшает эластичность эритроцитов, усиливает ток крови и способствует расширению сосудов. А это бережет нас от сосудистых тромбов, застоя крови в венах и </a:t>
            </a:r>
            <a:r>
              <a:rPr lang="ru-RU" sz="4800" dirty="0" err="1">
                <a:solidFill>
                  <a:srgbClr val="002060"/>
                </a:solidFill>
              </a:rPr>
              <a:t>варикоза</a:t>
            </a:r>
            <a:r>
              <a:rPr lang="ru-RU" sz="4800" dirty="0">
                <a:solidFill>
                  <a:srgbClr val="002060"/>
                </a:solidFill>
              </a:rPr>
              <a:t>.</a:t>
            </a:r>
          </a:p>
          <a:p>
            <a:r>
              <a:rPr lang="ru-RU" sz="4800" dirty="0">
                <a:solidFill>
                  <a:srgbClr val="002060"/>
                </a:solidFill>
              </a:rPr>
              <a:t>Повышает иммунитет, помогает организму в борьбе с вирусными и бактериальными инфекциями. А также уменьшает аллергические реакции и различные воспалительные процессы.</a:t>
            </a:r>
          </a:p>
          <a:p>
            <a:r>
              <a:rPr lang="ru-RU" sz="4800" dirty="0">
                <a:solidFill>
                  <a:srgbClr val="002060"/>
                </a:solidFill>
              </a:rPr>
              <a:t>Витамин Р поможет отодвинуть болезнь и станет отличным помощником для профилактики:</a:t>
            </a:r>
          </a:p>
          <a:p>
            <a:pPr lvl="0"/>
            <a:r>
              <a:rPr lang="ru-RU" sz="4800" i="1" dirty="0">
                <a:solidFill>
                  <a:srgbClr val="002060"/>
                </a:solidFill>
              </a:rPr>
              <a:t>варикозного расширения </a:t>
            </a:r>
            <a:r>
              <a:rPr lang="ru-RU" sz="4800" i="1" dirty="0" err="1" smtClean="0">
                <a:solidFill>
                  <a:srgbClr val="002060"/>
                </a:solidFill>
              </a:rPr>
              <a:t>вен;поверхностного</a:t>
            </a:r>
            <a:r>
              <a:rPr lang="ru-RU" sz="4800" i="1" dirty="0" smtClean="0">
                <a:solidFill>
                  <a:srgbClr val="002060"/>
                </a:solidFill>
              </a:rPr>
              <a:t> </a:t>
            </a:r>
            <a:r>
              <a:rPr lang="ru-RU" sz="4800" i="1" dirty="0" err="1" smtClean="0">
                <a:solidFill>
                  <a:srgbClr val="002060"/>
                </a:solidFill>
              </a:rPr>
              <a:t>тромбофлебита;проявлений</a:t>
            </a:r>
            <a:r>
              <a:rPr lang="ru-RU" sz="4800" i="1" dirty="0" smtClean="0">
                <a:solidFill>
                  <a:srgbClr val="002060"/>
                </a:solidFill>
              </a:rPr>
              <a:t> </a:t>
            </a:r>
            <a:r>
              <a:rPr lang="ru-RU" sz="4800" i="1" dirty="0">
                <a:solidFill>
                  <a:srgbClr val="002060"/>
                </a:solidFill>
              </a:rPr>
              <a:t>посттромботического </a:t>
            </a:r>
            <a:r>
              <a:rPr lang="ru-RU" sz="4800" i="1" dirty="0" err="1" smtClean="0">
                <a:solidFill>
                  <a:srgbClr val="002060"/>
                </a:solidFill>
              </a:rPr>
              <a:t>синдрома;геморроя;хронической</a:t>
            </a:r>
            <a:r>
              <a:rPr lang="ru-RU" sz="4800" i="1" dirty="0" smtClean="0">
                <a:solidFill>
                  <a:srgbClr val="002060"/>
                </a:solidFill>
              </a:rPr>
              <a:t> </a:t>
            </a:r>
            <a:r>
              <a:rPr lang="ru-RU" sz="4800" i="1" dirty="0">
                <a:solidFill>
                  <a:srgbClr val="002060"/>
                </a:solidFill>
              </a:rPr>
              <a:t>венозной недостаточности (боли, отеки, язвы, ночные судороги ног</a:t>
            </a:r>
            <a:r>
              <a:rPr lang="ru-RU" sz="4800" i="1" dirty="0" smtClean="0">
                <a:solidFill>
                  <a:srgbClr val="002060"/>
                </a:solidFill>
              </a:rPr>
              <a:t>);</a:t>
            </a:r>
            <a:r>
              <a:rPr lang="ru-RU" sz="4800" i="1" dirty="0" err="1" smtClean="0">
                <a:solidFill>
                  <a:srgbClr val="002060"/>
                </a:solidFill>
              </a:rPr>
              <a:t>ретинопатии</a:t>
            </a:r>
            <a:r>
              <a:rPr lang="ru-RU" sz="4800" i="1" dirty="0" smtClean="0">
                <a:solidFill>
                  <a:srgbClr val="002060"/>
                </a:solidFill>
              </a:rPr>
              <a:t> </a:t>
            </a:r>
            <a:r>
              <a:rPr lang="ru-RU" sz="4800" i="1" dirty="0">
                <a:solidFill>
                  <a:srgbClr val="002060"/>
                </a:solidFill>
              </a:rPr>
              <a:t>(поражение сетчатки глаза</a:t>
            </a:r>
            <a:r>
              <a:rPr lang="ru-RU" sz="4800" i="1" dirty="0" smtClean="0">
                <a:solidFill>
                  <a:srgbClr val="002060"/>
                </a:solidFill>
              </a:rPr>
              <a:t>);</a:t>
            </a:r>
            <a:r>
              <a:rPr lang="ru-RU" sz="4800" i="1" dirty="0" err="1" smtClean="0">
                <a:solidFill>
                  <a:srgbClr val="002060"/>
                </a:solidFill>
              </a:rPr>
              <a:t>гипертонии;ревматических</a:t>
            </a:r>
            <a:r>
              <a:rPr lang="ru-RU" sz="4800" i="1" dirty="0" smtClean="0">
                <a:solidFill>
                  <a:srgbClr val="002060"/>
                </a:solidFill>
              </a:rPr>
              <a:t> </a:t>
            </a:r>
            <a:r>
              <a:rPr lang="ru-RU" sz="4800" i="1" dirty="0">
                <a:solidFill>
                  <a:srgbClr val="002060"/>
                </a:solidFill>
              </a:rPr>
              <a:t>симптомов.</a:t>
            </a:r>
            <a:endParaRPr lang="ru-RU" sz="4800" dirty="0">
              <a:solidFill>
                <a:srgbClr val="002060"/>
              </a:solidFill>
            </a:endParaRPr>
          </a:p>
          <a:p>
            <a:r>
              <a:rPr lang="ru-RU" sz="4800" dirty="0">
                <a:solidFill>
                  <a:srgbClr val="002060"/>
                </a:solidFill>
              </a:rPr>
              <a:t>Врачи рекомендуют при всех указанных выше проблемах обязательно принимать рутин. Инструкция по применению добавляет в этот список лучевую болезнь, корь, скарлатину и некоторые другие заболевания.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150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8588" y="365126"/>
            <a:ext cx="9606799" cy="6615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Сравнение </a:t>
            </a:r>
            <a:r>
              <a:rPr lang="ru-RU" dirty="0" err="1" smtClean="0">
                <a:solidFill>
                  <a:srgbClr val="002060"/>
                </a:solidFill>
              </a:rPr>
              <a:t>Горхона</a:t>
            </a:r>
            <a:r>
              <a:rPr lang="ru-RU" dirty="0" smtClean="0">
                <a:solidFill>
                  <a:srgbClr val="002060"/>
                </a:solidFill>
              </a:rPr>
              <a:t> с аптечным </a:t>
            </a:r>
            <a:r>
              <a:rPr lang="ru-RU" dirty="0" err="1" smtClean="0">
                <a:solidFill>
                  <a:srgbClr val="002060"/>
                </a:solidFill>
              </a:rPr>
              <a:t>детралекс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69496" y="1163053"/>
            <a:ext cx="5428080" cy="1342022"/>
          </a:xfrm>
        </p:spPr>
        <p:txBody>
          <a:bodyPr/>
          <a:lstStyle/>
          <a:p>
            <a:endParaRPr lang="ru-RU" dirty="0" smtClean="0">
              <a:solidFill>
                <a:srgbClr val="00206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    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 err="1" smtClean="0">
                <a:solidFill>
                  <a:srgbClr val="002060"/>
                </a:solidFill>
              </a:rPr>
              <a:t>Детралекс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цена 30 </a:t>
            </a:r>
            <a:r>
              <a:rPr lang="ru-RU" dirty="0" err="1">
                <a:solidFill>
                  <a:srgbClr val="002060"/>
                </a:solidFill>
              </a:rPr>
              <a:t>табл</a:t>
            </a:r>
            <a:r>
              <a:rPr lang="ru-RU" dirty="0">
                <a:solidFill>
                  <a:srgbClr val="002060"/>
                </a:solidFill>
              </a:rPr>
              <a:t> -788руб; 6</a:t>
            </a:r>
            <a:r>
              <a:rPr lang="ru-RU" dirty="0" smtClean="0">
                <a:solidFill>
                  <a:srgbClr val="002060"/>
                </a:solidFill>
              </a:rPr>
              <a:t>0 </a:t>
            </a:r>
            <a:r>
              <a:rPr lang="ru-RU" dirty="0" err="1">
                <a:solidFill>
                  <a:srgbClr val="002060"/>
                </a:solidFill>
              </a:rPr>
              <a:t>табл</a:t>
            </a:r>
            <a:r>
              <a:rPr lang="ru-RU" dirty="0">
                <a:solidFill>
                  <a:srgbClr val="002060"/>
                </a:solidFill>
              </a:rPr>
              <a:t> -1497руб и выше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31305" y="922420"/>
            <a:ext cx="5524083" cy="1868905"/>
          </a:xfrm>
        </p:spPr>
        <p:txBody>
          <a:bodyPr/>
          <a:lstStyle/>
          <a:p>
            <a:r>
              <a:rPr lang="ru-RU" dirty="0" err="1">
                <a:solidFill>
                  <a:srgbClr val="002060"/>
                </a:solidFill>
              </a:rPr>
              <a:t>Горхон</a:t>
            </a:r>
            <a:r>
              <a:rPr lang="ru-RU" dirty="0">
                <a:solidFill>
                  <a:srgbClr val="002060"/>
                </a:solidFill>
              </a:rPr>
              <a:t> венотоник растительного происхождения «Сибирское здоровье» </a:t>
            </a:r>
            <a:r>
              <a:rPr lang="ru-RU" dirty="0" smtClean="0">
                <a:solidFill>
                  <a:srgbClr val="002060"/>
                </a:solidFill>
              </a:rPr>
              <a:t>-60 </a:t>
            </a:r>
            <a:r>
              <a:rPr lang="ru-RU" dirty="0" err="1" smtClean="0">
                <a:solidFill>
                  <a:srgbClr val="002060"/>
                </a:solidFill>
              </a:rPr>
              <a:t>табл</a:t>
            </a:r>
            <a:r>
              <a:rPr lang="ru-RU" dirty="0" smtClean="0">
                <a:solidFill>
                  <a:srgbClr val="002060"/>
                </a:solidFill>
              </a:rPr>
              <a:t> -1100руб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69831" y="2237873"/>
            <a:ext cx="6085556" cy="418698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4400" b="1" dirty="0" smtClean="0"/>
              <a:t> </a:t>
            </a:r>
            <a:r>
              <a:rPr lang="ru-RU" sz="4400" b="1" dirty="0"/>
              <a:t>(+возможно получение бонуса от 5 до 25</a:t>
            </a:r>
            <a:r>
              <a:rPr lang="ru-RU" sz="4400" b="1" dirty="0" smtClean="0"/>
              <a:t>%) от суммы покупки</a:t>
            </a:r>
            <a:endParaRPr lang="ru-RU" sz="4400" dirty="0"/>
          </a:p>
          <a:p>
            <a:r>
              <a:rPr lang="ru-RU" sz="4400" dirty="0"/>
              <a:t>Таблетки овальные имеют цвет экстрактов</a:t>
            </a:r>
          </a:p>
          <a:p>
            <a:r>
              <a:rPr lang="ru-RU" sz="4400" b="1" dirty="0"/>
              <a:t>1 </a:t>
            </a:r>
            <a:r>
              <a:rPr lang="ru-RU" sz="4400" b="1" dirty="0" err="1" smtClean="0"/>
              <a:t>таб</a:t>
            </a:r>
            <a:r>
              <a:rPr lang="ru-RU" sz="4400" dirty="0"/>
              <a:t> </a:t>
            </a:r>
            <a:r>
              <a:rPr lang="ru-RU" sz="4400" dirty="0" smtClean="0"/>
              <a:t>- </a:t>
            </a:r>
            <a:r>
              <a:rPr lang="ru-RU" sz="4400" b="1" dirty="0" smtClean="0"/>
              <a:t>560мг</a:t>
            </a:r>
            <a:r>
              <a:rPr lang="ru-RU" sz="4400" b="1" dirty="0"/>
              <a:t>,</a:t>
            </a:r>
            <a:endParaRPr lang="ru-RU" sz="4400" dirty="0"/>
          </a:p>
          <a:p>
            <a:r>
              <a:rPr lang="ru-RU" sz="4400" dirty="0"/>
              <a:t>Содержит </a:t>
            </a:r>
            <a:r>
              <a:rPr lang="ru-RU" sz="4400" b="1" dirty="0" err="1"/>
              <a:t>диосмин</a:t>
            </a:r>
            <a:r>
              <a:rPr lang="ru-RU" sz="4400" dirty="0"/>
              <a:t>, </a:t>
            </a:r>
            <a:r>
              <a:rPr lang="ru-RU" sz="4400" b="1" dirty="0"/>
              <a:t>рутин</a:t>
            </a:r>
            <a:r>
              <a:rPr lang="ru-RU" sz="4400" dirty="0"/>
              <a:t>, </a:t>
            </a:r>
            <a:r>
              <a:rPr lang="ru-RU" sz="4400" b="1" dirty="0"/>
              <a:t>побеги </a:t>
            </a:r>
            <a:r>
              <a:rPr lang="ru-RU" sz="4400" b="1" dirty="0" err="1"/>
              <a:t>зимолюбки</a:t>
            </a:r>
            <a:r>
              <a:rPr lang="ru-RU" sz="4400" dirty="0"/>
              <a:t>, МКЦ(</a:t>
            </a:r>
            <a:r>
              <a:rPr lang="ru-RU" sz="4400" dirty="0" err="1"/>
              <a:t>микрокристалическая</a:t>
            </a:r>
            <a:r>
              <a:rPr lang="ru-RU" sz="4400" dirty="0"/>
              <a:t> целлюлоза), </a:t>
            </a:r>
            <a:r>
              <a:rPr lang="ru-RU" sz="4400" dirty="0" err="1"/>
              <a:t>стеарат</a:t>
            </a:r>
            <a:r>
              <a:rPr lang="ru-RU" sz="4400" dirty="0"/>
              <a:t> кальция</a:t>
            </a:r>
          </a:p>
          <a:p>
            <a:r>
              <a:rPr lang="ru-RU" sz="4400" dirty="0" err="1"/>
              <a:t>диосмина</a:t>
            </a:r>
            <a:r>
              <a:rPr lang="ru-RU" sz="4400" dirty="0"/>
              <a:t> и рутина </a:t>
            </a:r>
            <a:r>
              <a:rPr lang="ru-RU" sz="4400" dirty="0" smtClean="0"/>
              <a:t>     </a:t>
            </a:r>
            <a:r>
              <a:rPr lang="ru-RU" sz="4400" dirty="0"/>
              <a:t>500мг</a:t>
            </a:r>
          </a:p>
          <a:p>
            <a:r>
              <a:rPr lang="ru-RU" sz="4400" dirty="0"/>
              <a:t>Никакой пленочной оболочки содержащей лишние и вредные компоненты.</a:t>
            </a:r>
          </a:p>
          <a:p>
            <a:pPr fontAlgn="base"/>
            <a:r>
              <a:rPr lang="ru-RU" sz="4400" b="1" dirty="0"/>
              <a:t>+Польза </a:t>
            </a:r>
            <a:r>
              <a:rPr lang="ru-RU" sz="4400" b="1" dirty="0" err="1"/>
              <a:t>зимолюбки</a:t>
            </a:r>
            <a:endParaRPr lang="ru-RU" sz="4400" dirty="0"/>
          </a:p>
          <a:p>
            <a:r>
              <a:rPr lang="ru-RU" sz="4400" i="1" dirty="0" err="1"/>
              <a:t>Зимолюбка</a:t>
            </a:r>
            <a:r>
              <a:rPr lang="ru-RU" sz="4400" i="1" dirty="0"/>
              <a:t> обыкновенная обладает следующими свойствами:</a:t>
            </a:r>
            <a:endParaRPr lang="ru-RU" sz="4400" dirty="0"/>
          </a:p>
          <a:p>
            <a:pPr lvl="0" fontAlgn="base"/>
            <a:r>
              <a:rPr lang="ru-RU" sz="4400" dirty="0"/>
              <a:t>мочегонное;</a:t>
            </a:r>
          </a:p>
          <a:p>
            <a:pPr lvl="0" fontAlgn="base"/>
            <a:r>
              <a:rPr lang="ru-RU" sz="4400" dirty="0"/>
              <a:t>дезинфицирующее;</a:t>
            </a:r>
          </a:p>
          <a:p>
            <a:pPr lvl="0" fontAlgn="base"/>
            <a:r>
              <a:rPr lang="ru-RU" sz="4400" dirty="0"/>
              <a:t>вяжущее;</a:t>
            </a:r>
          </a:p>
          <a:p>
            <a:pPr lvl="0" fontAlgn="base"/>
            <a:r>
              <a:rPr lang="ru-RU" sz="4400" dirty="0"/>
              <a:t>тонизирующее;</a:t>
            </a:r>
          </a:p>
          <a:p>
            <a:pPr lvl="0" fontAlgn="base"/>
            <a:r>
              <a:rPr lang="ru-RU" sz="4400" dirty="0"/>
              <a:t>противоревматические;</a:t>
            </a:r>
          </a:p>
          <a:p>
            <a:r>
              <a:rPr lang="ru-RU" sz="4400" dirty="0" err="1"/>
              <a:t>онкопротекторные</a:t>
            </a:r>
            <a:endParaRPr lang="ru-RU" sz="4400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649706" y="2422359"/>
            <a:ext cx="4539915" cy="3898230"/>
          </a:xfrm>
        </p:spPr>
        <p:txBody>
          <a:bodyPr>
            <a:normAutofit fontScale="40000" lnSpcReduction="20000"/>
          </a:bodyPr>
          <a:lstStyle/>
          <a:p>
            <a:r>
              <a:rPr lang="ru-RU" sz="2800" dirty="0"/>
              <a:t>Таблетки, покрытые пленочной оболочкой, оранжево-розового цвета, овальные; на изломе - от бледно-желтого до желтого цвета, неоднородной структуры.</a:t>
            </a:r>
          </a:p>
          <a:p>
            <a:r>
              <a:rPr lang="ru-RU" sz="2800" dirty="0"/>
              <a:t>	1 </a:t>
            </a:r>
            <a:r>
              <a:rPr lang="ru-RU" sz="2800" dirty="0" err="1" smtClean="0"/>
              <a:t>таб.очищенная</a:t>
            </a:r>
            <a:r>
              <a:rPr lang="ru-RU" sz="2800" dirty="0" smtClean="0"/>
              <a:t> </a:t>
            </a:r>
            <a:r>
              <a:rPr lang="ru-RU" sz="2800" dirty="0" err="1" smtClean="0"/>
              <a:t>микронизированная</a:t>
            </a:r>
            <a:r>
              <a:rPr lang="ru-RU" sz="2800" dirty="0" smtClean="0"/>
              <a:t> </a:t>
            </a:r>
            <a:r>
              <a:rPr lang="ru-RU" sz="2800" dirty="0" err="1"/>
              <a:t>флавоноидная</a:t>
            </a:r>
            <a:r>
              <a:rPr lang="ru-RU" sz="2800" dirty="0"/>
              <a:t> фракция	500 </a:t>
            </a:r>
            <a:r>
              <a:rPr lang="ru-RU" sz="2800" dirty="0" smtClean="0"/>
              <a:t>мг,</a:t>
            </a:r>
          </a:p>
          <a:p>
            <a:r>
              <a:rPr lang="ru-RU" sz="2800" dirty="0" smtClean="0"/>
              <a:t>в </a:t>
            </a:r>
            <a:r>
              <a:rPr lang="ru-RU" sz="2800" dirty="0" err="1"/>
              <a:t>т.ч</a:t>
            </a:r>
            <a:r>
              <a:rPr lang="ru-RU" sz="2800" dirty="0"/>
              <a:t>. </a:t>
            </a:r>
            <a:r>
              <a:rPr lang="ru-RU" sz="2800" dirty="0" err="1"/>
              <a:t>диосмин</a:t>
            </a:r>
            <a:r>
              <a:rPr lang="ru-RU" sz="2800" dirty="0"/>
              <a:t> (90</a:t>
            </a:r>
            <a:r>
              <a:rPr lang="ru-RU" sz="2800" dirty="0" smtClean="0"/>
              <a:t>%) 450 </a:t>
            </a:r>
            <a:r>
              <a:rPr lang="ru-RU" sz="2800" dirty="0"/>
              <a:t>мг</a:t>
            </a:r>
          </a:p>
          <a:p>
            <a:r>
              <a:rPr lang="ru-RU" sz="2800" dirty="0"/>
              <a:t> </a:t>
            </a:r>
            <a:r>
              <a:rPr lang="ru-RU" sz="2800" dirty="0" err="1"/>
              <a:t>флавоноиды</a:t>
            </a:r>
            <a:r>
              <a:rPr lang="ru-RU" sz="2800" dirty="0"/>
              <a:t> в пересчете на </a:t>
            </a:r>
            <a:r>
              <a:rPr lang="ru-RU" sz="2800" dirty="0" err="1"/>
              <a:t>гесперидин</a:t>
            </a:r>
            <a:r>
              <a:rPr lang="ru-RU" sz="2800" dirty="0"/>
              <a:t> (10%)	50 мг</a:t>
            </a:r>
          </a:p>
          <a:p>
            <a:r>
              <a:rPr lang="ru-RU" sz="2800" dirty="0"/>
              <a:t>Вспомогательные вещества: желатин - 31 мг, магния </a:t>
            </a:r>
            <a:r>
              <a:rPr lang="ru-RU" sz="2800" dirty="0" err="1"/>
              <a:t>стеарат</a:t>
            </a:r>
            <a:r>
              <a:rPr lang="ru-RU" sz="2800" dirty="0"/>
              <a:t> - 4 мг, целлюлоза микрокристаллическая - 62 мг, натрия </a:t>
            </a:r>
            <a:r>
              <a:rPr lang="ru-RU" sz="2800" dirty="0" err="1"/>
              <a:t>карбоксиметилкрахмал</a:t>
            </a:r>
            <a:r>
              <a:rPr lang="ru-RU" sz="2800" dirty="0"/>
              <a:t> - 27 мг, тальк - 6 мг, вода очищенная - 20 мг.</a:t>
            </a:r>
          </a:p>
          <a:p>
            <a:r>
              <a:rPr lang="ru-RU" sz="2800" dirty="0"/>
              <a:t>Состав пленочной оболочки: </a:t>
            </a:r>
            <a:r>
              <a:rPr lang="ru-RU" sz="2800" dirty="0" err="1"/>
              <a:t>макрогол</a:t>
            </a:r>
            <a:r>
              <a:rPr lang="ru-RU" sz="2800" dirty="0"/>
              <a:t> 6000 - 0.710 мг, натрия </a:t>
            </a:r>
            <a:r>
              <a:rPr lang="ru-RU" sz="2800" dirty="0" err="1"/>
              <a:t>лаурилсульфат</a:t>
            </a:r>
            <a:r>
              <a:rPr lang="ru-RU" sz="2800" dirty="0"/>
              <a:t> - 0.033 мг, премикс для пленочной оболочки оранжево-розового цвета (</a:t>
            </a:r>
            <a:r>
              <a:rPr lang="ru-RU" sz="2800" dirty="0" err="1"/>
              <a:t>глицерол</a:t>
            </a:r>
            <a:r>
              <a:rPr lang="ru-RU" sz="2800" dirty="0"/>
              <a:t> - 0.415 мг, магния </a:t>
            </a:r>
            <a:r>
              <a:rPr lang="ru-RU" sz="2800" dirty="0" err="1"/>
              <a:t>стеарат</a:t>
            </a:r>
            <a:r>
              <a:rPr lang="ru-RU" sz="2800" dirty="0"/>
              <a:t> - 0.415 мг, </a:t>
            </a:r>
            <a:r>
              <a:rPr lang="ru-RU" sz="2800" dirty="0" err="1"/>
              <a:t>гипромеллоза</a:t>
            </a:r>
            <a:r>
              <a:rPr lang="ru-RU" sz="2800" dirty="0"/>
              <a:t> - 6.886 мг, краситель железа оксид желтый - 0.161 мг, краситель железа оксид красный - 0.054 мг, титана диоксид - 1.326 мг).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1849657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</TotalTime>
  <Words>337</Words>
  <Application>Microsoft Office PowerPoint</Application>
  <PresentationFormat>Широкоэкранный</PresentationFormat>
  <Paragraphs>52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1" baseType="lpstr">
      <vt:lpstr>Arial</vt:lpstr>
      <vt:lpstr>Calibri</vt:lpstr>
      <vt:lpstr>Century Gothic</vt:lpstr>
      <vt:lpstr>Helvetica</vt:lpstr>
      <vt:lpstr>Times New Roman</vt:lpstr>
      <vt:lpstr>Wingdings 3</vt:lpstr>
      <vt:lpstr>Легкий дым</vt:lpstr>
      <vt:lpstr>Венотоник Горхон</vt:lpstr>
      <vt:lpstr>Презентация PowerPoint</vt:lpstr>
      <vt:lpstr>Состав горхона:</vt:lpstr>
      <vt:lpstr>Сравнение Горхона с аптечным детралекс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Венотоник</dc:title>
  <dc:creator>Sibvaleo</dc:creator>
  <cp:lastModifiedBy>Sibvaleo</cp:lastModifiedBy>
  <cp:revision>3</cp:revision>
  <dcterms:created xsi:type="dcterms:W3CDTF">2017-03-22T15:29:00Z</dcterms:created>
  <dcterms:modified xsi:type="dcterms:W3CDTF">2017-03-22T15:53:07Z</dcterms:modified>
</cp:coreProperties>
</file>